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266" r:id="rId4"/>
    <p:sldId id="258" r:id="rId5"/>
    <p:sldId id="303" r:id="rId6"/>
    <p:sldId id="267" r:id="rId7"/>
    <p:sldId id="305" r:id="rId8"/>
    <p:sldId id="306" r:id="rId9"/>
    <p:sldId id="307" r:id="rId10"/>
    <p:sldId id="308" r:id="rId11"/>
    <p:sldId id="309" r:id="rId12"/>
    <p:sldId id="310" r:id="rId13"/>
    <p:sldId id="259" r:id="rId14"/>
    <p:sldId id="265" r:id="rId15"/>
    <p:sldId id="260" r:id="rId16"/>
    <p:sldId id="261" r:id="rId17"/>
    <p:sldId id="262" r:id="rId18"/>
    <p:sldId id="263" r:id="rId19"/>
    <p:sldId id="268" r:id="rId20"/>
    <p:sldId id="291" r:id="rId21"/>
    <p:sldId id="269" r:id="rId22"/>
    <p:sldId id="293" r:id="rId23"/>
    <p:sldId id="294" r:id="rId24"/>
    <p:sldId id="295" r:id="rId25"/>
    <p:sldId id="296" r:id="rId26"/>
    <p:sldId id="270" r:id="rId27"/>
    <p:sldId id="292" r:id="rId28"/>
    <p:sldId id="271" r:id="rId29"/>
    <p:sldId id="264" r:id="rId30"/>
    <p:sldId id="272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62A25-151C-4107-95BD-C9E89BEA0AAF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29633-5E59-4F1C-A9C7-5FDC3D5B1F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91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E742-8C16-4405-B382-EB3F8F4E46C8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94FD-873C-4D73-98B0-2AD84FEFE2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65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2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5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0BE4-7887-43C7-A7B1-047565C661D2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5440-4537-461A-871A-C7C476D118DC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EE9E-72BF-4534-9955-1B71BDFA6A71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1C4B-32B9-46E3-A2CA-085AABD514BD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548-69D1-4D14-94A4-1A18C1CC25CF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F291-60FB-483B-9988-9771BC1743A7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E7A6-DEAB-4A77-897B-D01AD04DA48C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204-13BA-478B-AF2D-D48357F1F853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9AE-F9FC-49CA-9FE4-4E3945331274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B08B-AE04-4753-B929-1473C518B46B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CC8A-8C2B-4F36-8A39-B5A492B14D88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4C53-6C04-4FE5-B587-16440633A64D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Big Data Analytics in SAI India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0805" y="15240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098" name="Picture 2" descr="C:\Users\dagadmn\Desktop\Voucher_ADAI\dash_vouchertyp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6019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35C9-C0C1-4EB8-9128-CFFCA6B7C7A0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dagadmn\Desktop\Voucher_ADAI\dash_inpu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29600" cy="6019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0364-B951-4995-97D3-370F2A2C844C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dagadmn\Desktop\Voucher_ADAI\Dash_Quarte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791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2474-4462-45D8-97DB-411CE3DF1854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Big Data Auditing illustrations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Compliance Audit – Hundred percent audit of transactions can be done instead of sample approach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Financial Audit –Models can be built which </a:t>
            </a:r>
            <a:r>
              <a:rPr lang="en-US" dirty="0" smtClean="0"/>
              <a:t>raise </a:t>
            </a:r>
            <a:r>
              <a:rPr lang="en-US" dirty="0" smtClean="0"/>
              <a:t>red flags in case key financial parameters/ ratios are beyond their normal limits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Performance Audit – Linking of multiple data sources will give insights which couldn’t be noticed analysing individual data bases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8037-3EFB-4B10-A22E-90150E974F83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 Big Data for SAIs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Big Data in SAI context need not be exactly the same as in private sector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Rather than on volume of data, Big Data Approach of </a:t>
            </a:r>
            <a:r>
              <a:rPr lang="en-US" dirty="0" smtClean="0"/>
              <a:t>realizing </a:t>
            </a:r>
            <a:r>
              <a:rPr lang="en-US" dirty="0" smtClean="0"/>
              <a:t>the value of data is more crucial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SAIs </a:t>
            </a:r>
            <a:r>
              <a:rPr lang="en-US" dirty="0" smtClean="0"/>
              <a:t>need not adopt data ware housing model used in private sector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Big Data strategy for SAIs to be made after understanding the nature of data available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9982-5C8D-4B05-B08D-B404BAF6CD9F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Big Data Policy in SAI India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Policy framework on Big Data of SAI India addresses the following issues: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smtClean="0"/>
              <a:t>Identification of data sources</a:t>
            </a:r>
            <a:endParaRPr lang="en-US" sz="2400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smtClean="0"/>
              <a:t>Establishing  Data Management Protocols</a:t>
            </a:r>
            <a:endParaRPr lang="en-US" sz="2400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smtClean="0"/>
              <a:t>Data Analytics</a:t>
            </a:r>
            <a:endParaRPr lang="en-US" sz="2400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 smtClean="0"/>
              <a:t>Infrastructure, capacity building and change management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315E-8151-4059-90EF-1B8DA1743003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1.Identification of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just">
              <a:buFont typeface="+mj-lt"/>
              <a:buAutoNum type="romanLcPeriod"/>
            </a:pPr>
            <a:r>
              <a:rPr lang="en-US" dirty="0" smtClean="0"/>
              <a:t>Internal Data  of SAIs</a:t>
            </a:r>
          </a:p>
          <a:p>
            <a:pPr marL="971550" lvl="1" indent="-571500" algn="just">
              <a:buFont typeface="Courier New" pitchFamily="49" charset="0"/>
              <a:buChar char="o"/>
            </a:pPr>
            <a:r>
              <a:rPr lang="en-US" dirty="0" smtClean="0"/>
              <a:t>Accounts data in SAI India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/>
              <a:t>Audited Entities Data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dirty="0" smtClean="0"/>
              <a:t>Third Party Data</a:t>
            </a:r>
          </a:p>
          <a:p>
            <a:pPr marL="971550" lvl="1" indent="-571500" algn="just">
              <a:buFont typeface="Courier New" pitchFamily="49" charset="0"/>
              <a:buChar char="o"/>
            </a:pPr>
            <a:r>
              <a:rPr lang="en-US" dirty="0" smtClean="0"/>
              <a:t>Census  Data</a:t>
            </a:r>
          </a:p>
          <a:p>
            <a:pPr marL="971550" lvl="1" indent="-571500" algn="just">
              <a:buFont typeface="Courier New" pitchFamily="49" charset="0"/>
              <a:buChar char="o"/>
            </a:pPr>
            <a:r>
              <a:rPr lang="en-US" dirty="0" smtClean="0"/>
              <a:t>Data from Regulatory Bodies</a:t>
            </a:r>
          </a:p>
          <a:p>
            <a:pPr marL="971550" lvl="1" indent="-571500" algn="just">
              <a:buFont typeface="Courier New" pitchFamily="49" charset="0"/>
              <a:buChar char="o"/>
            </a:pPr>
            <a:r>
              <a:rPr lang="en-US" dirty="0" smtClean="0"/>
              <a:t>Industry Specific Data</a:t>
            </a:r>
          </a:p>
          <a:p>
            <a:pPr marL="971550" lvl="1" indent="-571500" algn="just">
              <a:buFont typeface="Courier New" pitchFamily="49" charset="0"/>
              <a:buChar char="o"/>
            </a:pPr>
            <a:r>
              <a:rPr lang="en-US" dirty="0" smtClean="0"/>
              <a:t>Various studies, academic research etc</a:t>
            </a:r>
          </a:p>
          <a:p>
            <a:pPr marL="971550" lvl="1" indent="-5715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7D2B-0569-44B5-A1B6-AFA24E9272DF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2.Establishing Data Management  				Protocols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Authenticity</a:t>
            </a:r>
            <a:r>
              <a:rPr lang="en-US" dirty="0" smtClean="0"/>
              <a:t> – D</a:t>
            </a:r>
            <a:r>
              <a:rPr lang="en-IN" dirty="0" smtClean="0"/>
              <a:t>ata</a:t>
            </a:r>
            <a:r>
              <a:rPr lang="en-IN" dirty="0" smtClean="0"/>
              <a:t> is created through the process it claims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N" b="1" dirty="0" smtClean="0"/>
              <a:t>Integrity</a:t>
            </a:r>
            <a:r>
              <a:rPr lang="en-IN" dirty="0" smtClean="0"/>
              <a:t> – Data is complete, accurate and trustworthy.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N" b="1" dirty="0" smtClean="0"/>
              <a:t>Relevance</a:t>
            </a:r>
            <a:r>
              <a:rPr lang="en-IN" dirty="0" smtClean="0"/>
              <a:t> – Data is appropriate and relevant for the identified purpose.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N" b="1" dirty="0" smtClean="0"/>
              <a:t>Usability</a:t>
            </a:r>
            <a:r>
              <a:rPr lang="en-IN" dirty="0" smtClean="0"/>
              <a:t>– Data is readily accessible in a convenient manner.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N" b="1" dirty="0" smtClean="0"/>
              <a:t>Security</a:t>
            </a:r>
            <a:r>
              <a:rPr lang="en-IN" dirty="0" smtClean="0"/>
              <a:t> – Data is secure and accessible only to authorised parties.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97E1-7050-4920-85CC-AD87268461B6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Data Analytics refers to the process of integration and synthesis of the varied forms of data to give insights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It involves</a:t>
            </a:r>
          </a:p>
          <a:p>
            <a:pPr lvl="1" algn="just"/>
            <a:r>
              <a:rPr lang="en-US" dirty="0" smtClean="0"/>
              <a:t>Understanding the Data</a:t>
            </a:r>
          </a:p>
          <a:p>
            <a:pPr lvl="1" algn="just"/>
            <a:r>
              <a:rPr lang="en-US" dirty="0" smtClean="0"/>
              <a:t>Exploring the Data</a:t>
            </a:r>
          </a:p>
          <a:p>
            <a:pPr lvl="1" algn="just"/>
            <a:r>
              <a:rPr lang="en-US" dirty="0" smtClean="0"/>
              <a:t>Querying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E76E-C1EB-414C-9F59-D0DA58D9BA35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Auditor will not have much idea about data made available for analysis – the first challenge is to make sense out of the data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Data Dictionaries could be useful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What constitutes data need to be expanded – it need not be only data in table format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Pdf documents , images, videos all could be data which could be </a:t>
            </a:r>
            <a:r>
              <a:rPr lang="en-US" dirty="0" smtClean="0"/>
              <a:t>analyzed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70-F92A-4097-9288-BCE6EF097DE2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Introduction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Big Data and its benefits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Auditing in Big Data Environment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Big Data Policy Framework in SAI India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Way Forward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2CCC-D736-4521-87F0-9A1EA817FAB6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Word Cloud of Budget Speech</a:t>
            </a:r>
            <a:endParaRPr lang="en-US" dirty="0"/>
          </a:p>
        </p:txBody>
      </p:sp>
      <p:pic>
        <p:nvPicPr>
          <p:cNvPr id="4" name="Content Placeholder 3" descr="C:\Users\Deepak Mathews\Desktop\imag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455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D01B-E8FF-4ED7-B971-729CC6BB0E65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Exploring Data - Visualisation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Visualisation could be a good starting point</a:t>
            </a:r>
          </a:p>
          <a:p>
            <a:pPr lvl="1" algn="just"/>
            <a:r>
              <a:rPr lang="en-US" dirty="0" smtClean="0"/>
              <a:t>Visuals strike much more in the observer compared to texts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Distribution pattern of data, its range of values, the crowding of values around mean, the outliers etc can be readily identified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Bar charts, Area charts, scatter plots, Histograms, Tree maps, Heat Maps etc are various forms of visually representing the data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0975-560E-44AC-ABF0-870714EEDC49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56488"/>
          </a:xfrm>
        </p:spPr>
        <p:txBody>
          <a:bodyPr>
            <a:normAutofit/>
          </a:bodyPr>
          <a:lstStyle/>
          <a:p>
            <a:r>
              <a:rPr lang="en-US" dirty="0" smtClean="0"/>
              <a:t>Expenditure against provision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EE54-4D34-4973-861E-274DE6B67110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Selecting a specific department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224D-D6B8-40AA-A764-963B505FB88D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Pattern in 2014-15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780725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DB75-DA90-4E22-B630-625578D295B9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Pattern in Previous Year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F054-5477-46E5-845E-36A6C6B9425B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Exploring the Data – Statistical Analysis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Statistics is the back bone of Data Analytics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First basic statistical measures (mean ,median , SD , Quartiles etc) could be taken for making sense of data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Correlation between various variables can be noted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Predictive modeling can be done with multivariate regression analysis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Machine learning predictive modeling can be done with advanced statistical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AEFC-EB21-4A9E-B082-D74D3D0509E1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Correlation between IMR and Water Quality</a:t>
            </a:r>
            <a:endParaRPr lang="en-US" sz="3600" dirty="0"/>
          </a:p>
        </p:txBody>
      </p:sp>
      <p:pic>
        <p:nvPicPr>
          <p:cNvPr id="4" name="Content Placeholder 3" descr="C:\Users\Deepak Mathews\Desktop\coorelation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5AE7-5DBD-4A0B-B3BF-1EB240C6B042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Better understanding of the data from previous analysis and the auditors intuition will be the key in framing proper querying and thus good audit findings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In Big Data environment , necessity of tools which can </a:t>
            </a:r>
            <a:r>
              <a:rPr lang="en-US" dirty="0" smtClean="0"/>
              <a:t>organize </a:t>
            </a:r>
            <a:r>
              <a:rPr lang="en-US" dirty="0" smtClean="0"/>
              <a:t>data so that queries could be much faster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Standard dashboards with queries that could be used by various audit teams would be highly useful in automating audit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1529-8621-4B71-89F3-803D50DA5EE9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4.Capacity Building and 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SAI India has set up a Task Force to provide a framework on Big Data Analytics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Presently exploring various platforms and tools  like Hadoop, </a:t>
            </a:r>
            <a:r>
              <a:rPr lang="en-US" dirty="0" smtClean="0"/>
              <a:t>Knime</a:t>
            </a:r>
            <a:r>
              <a:rPr lang="en-US" dirty="0" smtClean="0"/>
              <a:t>, R , Tableau etc for data analytics and visualisation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Preference for open source tools if satisfying the requirements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Once the tools are identified , intends to adopt  it across the department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1EAF-C1E0-4493-9DD6-B9F160AAFA3A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/>
              <a:t>Huge volumes of data generated in electronic data format in present times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/>
              <a:t>Treating the data as a whole instead of seeing them separately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/>
              <a:t>2.5 exabytes  (2.5×1018 ) of data generated daily (2012)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/>
              <a:t>It is estimated that the volume of business data across companies doubles every 1.2 years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500" dirty="0"/>
              <a:t>Google Flu Trends </a:t>
            </a:r>
            <a:r>
              <a:rPr lang="en-US" dirty="0" smtClean="0"/>
              <a:t>– prime example</a:t>
            </a:r>
          </a:p>
        </p:txBody>
      </p:sp>
      <p:pic>
        <p:nvPicPr>
          <p:cNvPr id="1028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8AAC-973C-41B5-B94D-64ED93B315CF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Intends to operate a Centre for Data Analytics - nodal agency for steering the organisation in Data Analytics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Huge training and other capacity building measures anticipated in the near future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While developing in-house skills, SAI India also open to engage outside professionals for data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04C7-15D5-46DB-9C32-159050E0EA53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399" y="2906713"/>
            <a:ext cx="5675313" cy="1970088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6999" y="2286001"/>
            <a:ext cx="4572001" cy="21209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C2AA-C64E-44E7-8E57-3098DAF53A2E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Big Data refers to extremely large, complex data sets that exceed the traditional processing capabilities of the IT infrastructure due to their size, format diversity and speed of generation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The key features are</a:t>
            </a:r>
          </a:p>
          <a:p>
            <a:pPr lvl="1" algn="just"/>
            <a:r>
              <a:rPr lang="en-US" dirty="0" smtClean="0"/>
              <a:t>Volume -  quantity, the amount of data</a:t>
            </a:r>
          </a:p>
          <a:p>
            <a:pPr lvl="1" algn="just"/>
            <a:r>
              <a:rPr lang="en-US" dirty="0" smtClean="0"/>
              <a:t>Variety – formats, the data types, data from various sources</a:t>
            </a:r>
          </a:p>
          <a:p>
            <a:pPr lvl="1" algn="just"/>
            <a:r>
              <a:rPr lang="en-US" dirty="0" smtClean="0"/>
              <a:t>Velocity – speed, the speed of data going in and out</a:t>
            </a:r>
          </a:p>
          <a:p>
            <a:pPr lvl="1" algn="just"/>
            <a:r>
              <a:rPr lang="en-US" dirty="0" smtClean="0"/>
              <a:t>Veracity – quality of data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2C5-1800-442D-AC99-EA0AA536E2C0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Big Data Applications - Examples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Wal-Mart handles 1 million customer transactions every hour (2.5 petabytes database) - 167 times the information contained in all the books in the US Library of Congress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Decoding the human genome which  originally took 10 years to process can now be achieved in less than a day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Barack Obama's successful 2012 re-election </a:t>
            </a:r>
            <a:r>
              <a:rPr lang="en-US" dirty="0" smtClean="0"/>
              <a:t>campaign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Google  handles roughly 100 billion searches per month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Targeting of customer’s by advertisers – Facebook, Amazon etc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1C4B-32B9-46E3-A2CA-085AABD514BD}" type="datetime3">
              <a:rPr lang="en-US" smtClean="0"/>
              <a:pPr/>
              <a:t>20 March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 Big Data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Enhances risk assessment by discovering red flags, outliers, abnormal behavior and by providing deeper insights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Use of advanced statistics for transformation of data into actionable </a:t>
            </a:r>
            <a:r>
              <a:rPr lang="en-US" dirty="0" smtClean="0"/>
              <a:t>information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Facilitates predictive analysis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Greater level of assurance in audits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Assists in evidence based decision making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Standard dashboards for use by various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936-B744-4E32-9E56-0C26BC222BAC}" type="datetime3">
              <a:rPr lang="en-US" smtClean="0"/>
              <a:pPr/>
              <a:t>20 March 2016</a:t>
            </a:fld>
            <a:endParaRPr lang="en-US" dirty="0"/>
          </a:p>
        </p:txBody>
      </p:sp>
      <p:pic>
        <p:nvPicPr>
          <p:cNvPr id="7" name="Picture 4" descr="C:\Users\Deepak Mathews\Desktop\cag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610" y="0"/>
            <a:ext cx="12823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Normal dashboard view</a:t>
            </a:r>
            <a:endParaRPr lang="en-IN" dirty="0"/>
          </a:p>
        </p:txBody>
      </p:sp>
      <p:pic>
        <p:nvPicPr>
          <p:cNvPr id="1026" name="Picture 2" descr="C:\Users\dagadmn\Desktop\Voucher_ADAI\Dashboar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417994" cy="4724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F0DF-0B2B-40F7-B202-1D3392AAFD9D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View on selecting specific DDO</a:t>
            </a:r>
            <a:endParaRPr lang="en-IN" dirty="0"/>
          </a:p>
        </p:txBody>
      </p:sp>
      <p:pic>
        <p:nvPicPr>
          <p:cNvPr id="2050" name="Picture 2" descr="C:\Users\dagadmn\Desktop\Voucher_ADAI\Dash_selection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7974942" cy="5486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8B29-3A67-4965-8B2D-B58500344C13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Explanation of previous sheet</a:t>
            </a:r>
            <a:endParaRPr lang="en-IN" dirty="0"/>
          </a:p>
        </p:txBody>
      </p:sp>
      <p:pic>
        <p:nvPicPr>
          <p:cNvPr id="3074" name="Picture 2" descr="C:\Users\dagadmn\Desktop\Voucher_ADAI\Dash_selection1explanatio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486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Big Data Analytics in SAI India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E8BD-078D-4C1A-AE5A-E0EAF1476BDA}" type="datetime3">
              <a:rPr lang="en-US" smtClean="0"/>
              <a:pPr/>
              <a:t>20 March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1155</Words>
  <Application>Microsoft Office PowerPoint</Application>
  <PresentationFormat>On-screen Show (4:3)</PresentationFormat>
  <Paragraphs>198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Office Theme</vt:lpstr>
      <vt:lpstr>Big Data Analytics in SAI India</vt:lpstr>
      <vt:lpstr>Outline</vt:lpstr>
      <vt:lpstr>Introduction</vt:lpstr>
      <vt:lpstr>Big Data</vt:lpstr>
      <vt:lpstr>Big Data Applications - Examples</vt:lpstr>
      <vt:lpstr>Auditing Big Data - Benefits</vt:lpstr>
      <vt:lpstr>Normal dashboard view</vt:lpstr>
      <vt:lpstr>View on selecting specific DDO</vt:lpstr>
      <vt:lpstr>Explanation of previous sheet</vt:lpstr>
      <vt:lpstr>PowerPoint Presentation</vt:lpstr>
      <vt:lpstr>PowerPoint Presentation</vt:lpstr>
      <vt:lpstr>PowerPoint Presentation</vt:lpstr>
      <vt:lpstr>Big Data Auditing illustrations</vt:lpstr>
      <vt:lpstr>Auditing Big Data for SAIs</vt:lpstr>
      <vt:lpstr>Big Data Policy in SAI India</vt:lpstr>
      <vt:lpstr>1.Identification of Data Sources</vt:lpstr>
      <vt:lpstr>2.Establishing Data Management      Protocols</vt:lpstr>
      <vt:lpstr>3.Data Analysis</vt:lpstr>
      <vt:lpstr>Understanding the Data</vt:lpstr>
      <vt:lpstr>Word Cloud of Budget Speech</vt:lpstr>
      <vt:lpstr>Exploring Data - Visualisation </vt:lpstr>
      <vt:lpstr>Expenditure against provision</vt:lpstr>
      <vt:lpstr>Selecting a specific department</vt:lpstr>
      <vt:lpstr>Pattern in 2014-15</vt:lpstr>
      <vt:lpstr>Pattern in Previous Year      </vt:lpstr>
      <vt:lpstr>Exploring the Data – Statistical Analysis </vt:lpstr>
      <vt:lpstr>Correlation between IMR and Water Quality</vt:lpstr>
      <vt:lpstr>Querying the data</vt:lpstr>
      <vt:lpstr>4.Capacity Building and Change Management</vt:lpstr>
      <vt:lpstr>Way Forward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Analytics in SAI India</dc:title>
  <dc:creator>Deepak Mathews</dc:creator>
  <cp:lastModifiedBy>ashutosh</cp:lastModifiedBy>
  <cp:revision>38</cp:revision>
  <dcterms:created xsi:type="dcterms:W3CDTF">2006-08-16T00:00:00Z</dcterms:created>
  <dcterms:modified xsi:type="dcterms:W3CDTF">2016-03-20T13:40:29Z</dcterms:modified>
</cp:coreProperties>
</file>